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9" r:id="rId54"/>
    <p:sldId id="310" r:id="rId55"/>
    <p:sldId id="308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B7A8890-818E-4B35-ACF5-E539F3677A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82489CE-4786-4C07-A393-9174F73EA5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BC9CF7B-B89A-45E1-83A4-B0E9D5224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75786-F6DE-4D4A-B8ED-0AF728660078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C01C0FE-23F8-4CE7-99E6-BEBC0B863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43AAE69-12C4-492C-9895-C45DE94FA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0B36-B2E8-41ED-A5A6-7ABEBF43D2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680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880D8E-CA5C-45B8-89D0-DE0CEF6D4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12A4285-8822-401E-BEC4-C3C55D324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4EBC60E-F616-4E7D-965F-855DADAD1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75786-F6DE-4D4A-B8ED-0AF728660078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2188454-14F3-45ED-8C6C-01C2B03A2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7820ADE-9BC9-464C-B778-1BAEC05CF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0B36-B2E8-41ED-A5A6-7ABEBF43D2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797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1CB856-595F-4A87-BAF0-0DF9196F4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FBE6ED1-FC79-4CED-8B81-0BD8955B2A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114DCB4-3086-4826-9C89-8638DC70A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75786-F6DE-4D4A-B8ED-0AF728660078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BA9AB41-83AF-4003-A593-2FC6DE7A4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0E0960B-BED1-4687-873E-0C79F3A15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0B36-B2E8-41ED-A5A6-7ABEBF43D2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598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72F15C3-BA91-44B2-A411-4B2E2850C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F405420-376F-4462-BBE9-E427692E07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877DFCA-6141-49DC-A603-742C1AF14F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CF16EFD-1104-422A-8569-DE0EA22EA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75786-F6DE-4D4A-B8ED-0AF728660078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1E1A13B-703F-4077-AF9D-ABF2F534D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B022E16-DE57-4CCB-891D-39617AD68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0B36-B2E8-41ED-A5A6-7ABEBF43D2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255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3097CB-CF32-4986-877C-313F4A7FB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951EE9A-C7B8-4040-847D-E5BB29AA5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1862292-C9DF-4B3D-B07E-91A9A63B22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08211A52-838B-42CD-8FC4-5C16CA5637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F319C288-9D52-4962-82B6-F6661EF86A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D2EBE0B-C9B9-49FD-A15E-5F435726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75786-F6DE-4D4A-B8ED-0AF728660078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20A4DABB-F810-4F8E-B367-4CFD6F820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CA39FB15-E261-4F52-8C53-63C1E3EE0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0B36-B2E8-41ED-A5A6-7ABEBF43D2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896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F1940F3-D596-4EE2-8E02-724293D2A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6A6001B-EF56-4B0F-975F-4AB2350EC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75786-F6DE-4D4A-B8ED-0AF728660078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8BD2BB89-81C4-475C-AFF2-4F8410B4A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74622AD-4732-4E56-BFAD-6CCAF20A4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0B36-B2E8-41ED-A5A6-7ABEBF43D2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851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08BD0983-F1A8-4425-AC91-8E9472E57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75786-F6DE-4D4A-B8ED-0AF728660078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8630BDE-7E33-48EC-AE23-E6F36FEE1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3CFAD50-6D4B-41A1-A8F5-CCB913634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0B36-B2E8-41ED-A5A6-7ABEBF43D2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767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89AA0EF-E6CD-437C-8AF9-0C1EF8679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AFF7CC3-5792-4414-8F64-94C91760A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02470DF-8D3D-4197-8159-D6BCBA45D7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126093C-8C4C-4938-BF60-D9F990B67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75786-F6DE-4D4A-B8ED-0AF728660078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CAA744C-4FA6-4862-B503-BDB9E9801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33C2FB4-D181-4209-854B-E1EE47F53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0B36-B2E8-41ED-A5A6-7ABEBF43D2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099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E48040B-8E84-4D53-A80F-0D93C22C8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C8EF35F9-EA37-4A5F-90F7-0B3066318B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C49239A-48E8-4DF0-AEFA-73917BE0D1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8771390-13DF-4B1F-8800-13EF6F7C3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75786-F6DE-4D4A-B8ED-0AF728660078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B88303F-DEA8-4489-AD6A-20225176F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6660A54-BCDC-4BEC-A1F5-E3A88A110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0B36-B2E8-41ED-A5A6-7ABEBF43D2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613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A7ABB92-292D-4134-90B5-D20F68778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5FFB9DC-C9EB-4A4F-A669-697F5F9F01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F927F4B-217F-4B45-820C-C1975F484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75786-F6DE-4D4A-B8ED-0AF728660078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98833A4-2613-4463-9E15-9F9A6F8F2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2673136-F94F-486A-97CB-54F7D1430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0B36-B2E8-41ED-A5A6-7ABEBF43D2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580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E2604166-ED86-40C1-BC45-D7A4532DB1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9AFB9E0-5106-4B5B-8331-5563F63D33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5D6E42A-C99D-4D06-A8A2-AF029CEEA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75786-F6DE-4D4A-B8ED-0AF728660078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3A1B967-E2F1-4F77-BF3E-4D9920EB7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3A67DDB-3E66-4D1C-9EA6-72E5CA444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F0B36-B2E8-41ED-A5A6-7ABEBF43D2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66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C7DC14-F3D0-4B30-B665-E3FF832E6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3B19BA3-537B-4068-A2D6-82C07767CA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4E7F2AF-09BA-4146-B342-1D82477F5B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75786-F6DE-4D4A-B8ED-0AF728660078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7F01E2D-10F5-4F4B-B891-9E81D49E6C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B310320-7761-4A79-942E-3AD428E9BB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F0B36-B2E8-41ED-A5A6-7ABEBF43D2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307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1.png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137" y="474454"/>
            <a:ext cx="9210837" cy="40561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EFBAB45-C575-42D3-BF06-9E4B4548259A}"/>
              </a:ext>
            </a:extLst>
          </p:cNvPr>
          <p:cNvSpPr txBox="1"/>
          <p:nvPr/>
        </p:nvSpPr>
        <p:spPr>
          <a:xfrm>
            <a:off x="3159638" y="5244413"/>
            <a:ext cx="609600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МБУ ЦЕНТР «ЛАДЬЯ» 2026 год г. Брянск</a:t>
            </a:r>
          </a:p>
        </p:txBody>
      </p:sp>
    </p:spTree>
    <p:extLst>
      <p:ext uri="{BB962C8B-B14F-4D97-AF65-F5344CB8AC3E}">
        <p14:creationId xmlns:p14="http://schemas.microsoft.com/office/powerpoint/2010/main" val="4204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19CB16F-4073-48C5-B9F6-B8D9B576A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35" y="71718"/>
            <a:ext cx="11474824" cy="664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73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F31295A-BE7A-41B4-BDA4-3155841DA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785" y="178871"/>
            <a:ext cx="10653453" cy="629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25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AC69BDE-2B94-4B27-BD6A-942CA1491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061" y="347695"/>
            <a:ext cx="10416489" cy="651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139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AA146CA-DEA7-4C0C-817B-83AA4B48B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06" y="181362"/>
            <a:ext cx="10649403" cy="626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270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E1ADD78-F818-45EF-BDA4-117261F5D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917" y="331087"/>
            <a:ext cx="9929387" cy="62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035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EF74F8D-AB83-4C38-98AB-0CAA3B10F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593" y="300646"/>
            <a:ext cx="10564842" cy="622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62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5EC17A3-F63A-4307-8481-CC4796B6B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471" y="162108"/>
            <a:ext cx="9533295" cy="631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267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080B880-B26F-4F17-9A36-FDE63D77B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897" y="0"/>
            <a:ext cx="9916454" cy="631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457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EF98733-F96C-4F29-BC4D-5B8EF0922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913" y="258793"/>
            <a:ext cx="9996316" cy="622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603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CA0501A-02CC-493F-A587-4CED6D293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752" y="381228"/>
            <a:ext cx="9667081" cy="616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990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F69B701-EB7E-4D62-858C-76C1FF680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1383" y="-152150"/>
            <a:ext cx="9008912" cy="665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094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04F0FF8-B7D4-45E2-A571-08BCA7DC7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324" y="179751"/>
            <a:ext cx="9197901" cy="639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007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040DD2D-E0ED-467B-91D0-C8FD1DF61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3923" y="12400"/>
            <a:ext cx="8093141" cy="131075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734835A-4C09-4093-B653-FDEC5E867933}"/>
              </a:ext>
            </a:extLst>
          </p:cNvPr>
          <p:cNvSpPr txBox="1"/>
          <p:nvPr/>
        </p:nvSpPr>
        <p:spPr>
          <a:xfrm>
            <a:off x="304800" y="1323154"/>
            <a:ext cx="6096000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0" dirty="0">
                <a:solidFill>
                  <a:srgbClr val="FF0000"/>
                </a:solidFill>
                <a:effectLst/>
                <a:latin typeface="YS Text"/>
              </a:rPr>
              <a:t>Норман Луис </a:t>
            </a:r>
            <a:r>
              <a:rPr lang="ru-RU" sz="2000" b="1" i="0" dirty="0" err="1">
                <a:solidFill>
                  <a:srgbClr val="FF0000"/>
                </a:solidFill>
                <a:effectLst/>
                <a:latin typeface="YS Text"/>
              </a:rPr>
              <a:t>Фарбероу</a:t>
            </a:r>
            <a:r>
              <a:rPr lang="ru-RU" sz="2000" b="0" i="0" dirty="0">
                <a:solidFill>
                  <a:srgbClr val="FF0000"/>
                </a:solidFill>
                <a:effectLst/>
                <a:latin typeface="YS Text"/>
              </a:rPr>
              <a:t> 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(12 февраля 1918 — 10 сентября 2015) — американский психолог, один из основоположников современной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суицидологии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.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C8CF4486-07F8-44BB-9F25-79D8F602F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1" y="2217955"/>
            <a:ext cx="8039797" cy="100592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91CE065-A4B5-43E7-B1EC-A6D8DCA9F396}"/>
              </a:ext>
            </a:extLst>
          </p:cNvPr>
          <p:cNvSpPr txBox="1"/>
          <p:nvPr/>
        </p:nvSpPr>
        <p:spPr>
          <a:xfrm>
            <a:off x="385482" y="3081000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FF0000"/>
                </a:solidFill>
                <a:effectLst/>
                <a:latin typeface="YS Text"/>
              </a:rPr>
              <a:t>Айна Григорьевна </a:t>
            </a:r>
            <a:r>
              <a:rPr lang="ru-RU" b="1" i="0" dirty="0" err="1">
                <a:solidFill>
                  <a:srgbClr val="FF0000"/>
                </a:solidFill>
                <a:effectLst/>
                <a:latin typeface="YS Text"/>
              </a:rPr>
              <a:t>Амбрумова</a:t>
            </a:r>
            <a:r>
              <a:rPr lang="ru-RU" b="0" i="0" dirty="0">
                <a:solidFill>
                  <a:srgbClr val="FF0000"/>
                </a:solidFill>
                <a:effectLst/>
                <a:latin typeface="YS Text"/>
              </a:rPr>
              <a:t> 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(1919–1999) — основоположник отечественной школы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суицидологии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, доктор медицинских наук, профессор, заслуженный деятель науки РФ. </a:t>
            </a:r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420AAC6E-AAB9-498A-82E3-8E733CA295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9082" y="3975801"/>
            <a:ext cx="8055038" cy="283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21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DE23980-281B-4C07-8EEB-A34F800BB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513" y="273709"/>
            <a:ext cx="9219758" cy="6584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093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C56716A-2065-4E79-8B9A-F44C3B807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286" y="-118088"/>
            <a:ext cx="9313359" cy="643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883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E79DF6C-467A-4170-A63F-ADFFE564C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999" y="135540"/>
            <a:ext cx="8745446" cy="640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492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2FC82A6-CB8D-4AA5-BCAE-48E30622F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632" y="402690"/>
            <a:ext cx="9330244" cy="640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066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3FF0652-D860-41E2-8EEF-AAA4BC536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698" y="271054"/>
            <a:ext cx="9733453" cy="649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680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A87B91B-B6E7-41C2-82C1-F8E2B041F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18" y="81560"/>
            <a:ext cx="10783541" cy="67764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C7CBBC5-9C8F-42E4-8253-273D95FB9DDA}"/>
              </a:ext>
            </a:extLst>
          </p:cNvPr>
          <p:cNvSpPr txBox="1"/>
          <p:nvPr/>
        </p:nvSpPr>
        <p:spPr>
          <a:xfrm>
            <a:off x="10129117" y="1567097"/>
            <a:ext cx="199016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1" i="0" dirty="0">
                <a:solidFill>
                  <a:srgbClr val="FF0000"/>
                </a:solidFill>
                <a:effectLst/>
                <a:latin typeface="YS Text"/>
              </a:rPr>
              <a:t>«Комплекс безродности»</a:t>
            </a:r>
            <a:r>
              <a:rPr lang="ru-RU" sz="1000" b="0" i="0" dirty="0">
                <a:solidFill>
                  <a:srgbClr val="FF0000"/>
                </a:solidFill>
                <a:effectLst/>
                <a:latin typeface="YS Text"/>
              </a:rPr>
              <a:t> — </a:t>
            </a:r>
            <a:r>
              <a:rPr lang="ru-RU" sz="1000" b="0" i="0" dirty="0">
                <a:solidFill>
                  <a:srgbClr val="333333"/>
                </a:solidFill>
                <a:effectLst/>
                <a:latin typeface="YS Text"/>
              </a:rPr>
              <a:t>термин, предложенный психологом Александром Владимировичем Шуваловым для описания аномальной тенденции </a:t>
            </a:r>
            <a:r>
              <a:rPr lang="ru-RU" sz="1000" b="0" i="0" u="sng" dirty="0">
                <a:solidFill>
                  <a:srgbClr val="333333"/>
                </a:solidFill>
                <a:effectLst/>
                <a:latin typeface="YS Text"/>
              </a:rPr>
              <a:t>личностного развития, связанной с притуплением способности </a:t>
            </a:r>
            <a:r>
              <a:rPr lang="ru-RU" sz="1000" b="0" i="0" dirty="0">
                <a:solidFill>
                  <a:srgbClr val="333333"/>
                </a:solidFill>
                <a:effectLst/>
                <a:latin typeface="YS Text"/>
              </a:rPr>
              <a:t>к сопереживанию. </a:t>
            </a:r>
            <a:r>
              <a:rPr lang="ru-RU" sz="1000" dirty="0"/>
              <a:t/>
            </a:r>
            <a:br>
              <a:rPr lang="ru-RU" sz="1000" dirty="0"/>
            </a:b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4772958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CF5D437-923F-4BBB-BD74-B7AC88A87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741" y="286871"/>
            <a:ext cx="10838329" cy="641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1619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A920E53-0236-4DBD-8719-C7A826955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318" y="161365"/>
            <a:ext cx="10757646" cy="656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4354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2AB886A-3480-40F0-A450-57307AA1B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013" y="268941"/>
            <a:ext cx="10461810" cy="638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7068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05BDE4D-3AE1-4B94-BFBF-CDB326125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067" y="-365693"/>
            <a:ext cx="9843247" cy="679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6750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3090034-1D4E-4602-9FC2-AF44CE1EC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681" y="242047"/>
            <a:ext cx="10856259" cy="632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0204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392FCA4-15BB-4D47-81C6-BB384C466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249" y="-1"/>
            <a:ext cx="9791786" cy="646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5703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6161559-1AB1-4481-93A8-FA5192707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012" y="301071"/>
            <a:ext cx="9654988" cy="636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2944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8D130BC-9BF6-46B3-B03E-489201788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58" y="92338"/>
            <a:ext cx="10520773" cy="651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0415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3DB016F-39A7-4CBA-A8F4-73CE60251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24" y="735106"/>
            <a:ext cx="10237855" cy="6028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7479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F27EA6E-28B0-4DEF-AC63-C091A2C8B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649" y="0"/>
            <a:ext cx="9626289" cy="636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531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5C71D3C-596D-44DF-8DDF-363FCBBDF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833" y="270913"/>
            <a:ext cx="9130405" cy="632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4894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C1C9103-9A8B-4F6B-91C2-54908B735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941" y="132389"/>
            <a:ext cx="8131245" cy="150127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96B9E19-3AAA-4FFD-8098-CFF2931A8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941" y="1808896"/>
            <a:ext cx="8404372" cy="423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5037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B3FC7CD-3E56-4441-9648-E6C2DA90C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743" y="222907"/>
            <a:ext cx="9126746" cy="603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4537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46DBD6F-A723-44BD-9903-AB6634A68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579" y="70341"/>
            <a:ext cx="8456964" cy="619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743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6806CB0-1C86-4604-AC12-CF1EE4598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566" y="243150"/>
            <a:ext cx="7948349" cy="41913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AEEA853-EFC1-4E8B-8BF0-808E7B6FB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577" y="662287"/>
            <a:ext cx="10255624" cy="619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6091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032CAA4-3BBC-450C-AF96-7E05BD2BC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88" y="590525"/>
            <a:ext cx="9778853" cy="603632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F96BC30-08A3-44A3-82FA-9079ECF90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025" y="153508"/>
            <a:ext cx="7981999" cy="51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2383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93D8502-E917-4E95-8738-606AB0964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006" y="632374"/>
            <a:ext cx="9471295" cy="584227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7BF95F5-0E7D-4C4A-BF2F-E41C28857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9097" y="182320"/>
            <a:ext cx="6701115" cy="61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0136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701A8B9-8AE7-441C-9503-5163FA16D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717" y="832902"/>
            <a:ext cx="9458565" cy="583840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64A96B9-1026-49A0-BC43-7E8601ECC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7682" y="97796"/>
            <a:ext cx="6341665" cy="73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1081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A937BE0-FD01-458C-92D3-C697D3E22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141" y="1020871"/>
            <a:ext cx="9420240" cy="560074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89A51D4-887F-41CA-896D-BDDA01658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802" y="317999"/>
            <a:ext cx="5387807" cy="55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2223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05EDBE2-EA84-403D-9A3A-027011CF8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327" y="190960"/>
            <a:ext cx="9612691" cy="599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5690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590ABBA-C9AD-41C9-8540-05D01CECD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287" y="577970"/>
            <a:ext cx="10236843" cy="577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6545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370C64E-216A-47BD-BE10-23E272F93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343" y="414068"/>
            <a:ext cx="9719823" cy="595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8075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EF9F91B-9715-483F-984D-0261A1710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281" y="233487"/>
            <a:ext cx="9421691" cy="596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3462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E1003BF-A25A-4A9C-9183-30358BE37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528" y="143332"/>
            <a:ext cx="9544105" cy="616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167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C41E9EC-CA50-48B1-9ACA-F060ED61D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986" y="99787"/>
            <a:ext cx="9199544" cy="653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1008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7750A11-ACFC-4BC7-920D-0707BD90E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819" y="339398"/>
            <a:ext cx="9218751" cy="6273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4180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C328075-0207-4291-B2AB-7A031D64B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937" y="-126725"/>
            <a:ext cx="8973779" cy="657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558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BF27A06-24A5-4286-A920-7DE1D08B3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216" y="83425"/>
            <a:ext cx="8864022" cy="658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0247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6BCF71B-4CCB-4FC6-A65C-26800BCDA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118" y="317985"/>
            <a:ext cx="8729932" cy="629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7610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1870E67-6D1A-4AF2-BB18-B031CEA4B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525" y="224118"/>
            <a:ext cx="8540149" cy="655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3909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64062B3-F22B-4D8A-B426-738538B3E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732" y="637996"/>
            <a:ext cx="9014604" cy="609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4606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B8E0D4B-6746-4322-9A85-581DC60B0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778" y="-226296"/>
            <a:ext cx="8852804" cy="648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4570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D7CEEEF-1658-44A4-B7DD-F01EE9577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709" y="353017"/>
            <a:ext cx="9252889" cy="618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196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51916AF-9CB2-4B7F-BD61-CF879F4A7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30" y="73575"/>
            <a:ext cx="9694634" cy="665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7537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8628B9D-FF9F-4C97-9A14-C1C925832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160" y="0"/>
            <a:ext cx="8631634" cy="637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1045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2A689B6-CF3A-4722-ACE3-F973DDDC8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217" y="0"/>
            <a:ext cx="9076124" cy="655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6815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6CB06A1-CDC8-41FF-9D19-988241EB3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802" y="508958"/>
            <a:ext cx="10193594" cy="601526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57FF198-07A0-4E64-90B6-1FE1222490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1778" y="116109"/>
            <a:ext cx="3703641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1558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D6FE4E2-0318-4E81-92CE-C4EFEC885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525" y="114267"/>
            <a:ext cx="5570703" cy="5486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AE21621-847F-4E65-8849-CDCC6BCA2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382" y="807045"/>
            <a:ext cx="8840988" cy="560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0444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981639C-41FB-4412-8FA3-76490ECBD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9649" y="0"/>
            <a:ext cx="6950042" cy="62489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C3016BF-7937-4FC7-A875-418657124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116" y="806349"/>
            <a:ext cx="9073107" cy="558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0664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D4CAA80-9940-43DC-8610-4957F5BBF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9182" y="136460"/>
            <a:ext cx="4404742" cy="63251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F45A34C-2A6E-4CD8-91ED-672C755E1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226" y="866424"/>
            <a:ext cx="8976206" cy="547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5546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86694D2-C745-43E6-B63A-568D74F8D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6669" y="142515"/>
            <a:ext cx="7933107" cy="5486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A56D0E0-299A-4E4C-B8FC-438281DA887D}"/>
              </a:ext>
            </a:extLst>
          </p:cNvPr>
          <p:cNvSpPr txBox="1"/>
          <p:nvPr/>
        </p:nvSpPr>
        <p:spPr>
          <a:xfrm>
            <a:off x="1715006" y="2315563"/>
            <a:ext cx="10094259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000" b="1" dirty="0" err="1">
                <a:solidFill>
                  <a:srgbClr val="FF0000"/>
                </a:solidFill>
                <a:effectLst/>
                <a:latin typeface="YS Text"/>
              </a:rPr>
              <a:t>Франкл</a:t>
            </a:r>
            <a:r>
              <a:rPr lang="ru-RU" sz="2000" b="1" dirty="0">
                <a:solidFill>
                  <a:srgbClr val="FF0000"/>
                </a:solidFill>
                <a:effectLst/>
                <a:latin typeface="YS Text"/>
              </a:rPr>
              <a:t> </a:t>
            </a:r>
            <a:r>
              <a:rPr lang="ru-RU" sz="2000" b="0" dirty="0">
                <a:solidFill>
                  <a:srgbClr val="002060"/>
                </a:solidFill>
                <a:effectLst/>
                <a:latin typeface="YS Text"/>
              </a:rPr>
              <a:t>выделял </a:t>
            </a:r>
            <a:r>
              <a:rPr lang="ru-RU" sz="2000" b="1" dirty="0">
                <a:solidFill>
                  <a:srgbClr val="FF0000"/>
                </a:solidFill>
                <a:effectLst/>
                <a:latin typeface="YS Text"/>
              </a:rPr>
              <a:t>три пути </a:t>
            </a:r>
            <a:r>
              <a:rPr lang="ru-RU" sz="2000" b="1" dirty="0">
                <a:solidFill>
                  <a:srgbClr val="002060"/>
                </a:solidFill>
                <a:effectLst/>
                <a:latin typeface="YS Text"/>
              </a:rPr>
              <a:t>обретения смысла</a:t>
            </a:r>
            <a:r>
              <a:rPr lang="ru-RU" sz="2000" b="0" dirty="0">
                <a:solidFill>
                  <a:srgbClr val="002060"/>
                </a:solidFill>
                <a:effectLst/>
                <a:latin typeface="YS Text"/>
              </a:rPr>
              <a:t>:</a:t>
            </a:r>
          </a:p>
          <a:p>
            <a:pPr algn="l">
              <a:buFont typeface="+mj-lt"/>
              <a:buAutoNum type="arabicPeriod"/>
            </a:pPr>
            <a:r>
              <a:rPr lang="ru-RU" sz="2400" b="1" i="0" dirty="0">
                <a:solidFill>
                  <a:srgbClr val="FF0000"/>
                </a:solidFill>
                <a:effectLst/>
                <a:latin typeface="YS Text"/>
              </a:rPr>
              <a:t>Ценности созидания и творчества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YS Text"/>
              </a:rPr>
              <a:t> 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YS Text"/>
              </a:rPr>
              <a:t>— смысл реализуется через деятельность и созидание, через то, что человек привносит в мир. </a:t>
            </a:r>
          </a:p>
          <a:p>
            <a:pPr algn="l">
              <a:buFont typeface="+mj-lt"/>
              <a:buAutoNum type="arabicPeriod"/>
            </a:pPr>
            <a:r>
              <a:rPr lang="ru-RU" sz="2400" b="1" i="0" dirty="0">
                <a:solidFill>
                  <a:srgbClr val="FF0000"/>
                </a:solidFill>
                <a:effectLst/>
                <a:latin typeface="YS Text"/>
              </a:rPr>
              <a:t>Ценности переживаний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YS Text"/>
              </a:rPr>
              <a:t> 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YS Text"/>
              </a:rPr>
              <a:t>— смысл обретается через глубокие переживания: любовь, красоту природы, искусство. </a:t>
            </a:r>
          </a:p>
          <a:p>
            <a:pPr algn="l">
              <a:buFont typeface="+mj-lt"/>
              <a:buAutoNum type="arabicPeriod"/>
            </a:pPr>
            <a:r>
              <a:rPr lang="ru-RU" sz="2400" b="1" i="0" dirty="0">
                <a:solidFill>
                  <a:srgbClr val="FF0000"/>
                </a:solidFill>
                <a:effectLst/>
                <a:latin typeface="YS Text"/>
              </a:rPr>
              <a:t>Ценности отношения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YS Text"/>
              </a:rPr>
              <a:t> 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YS Text"/>
              </a:rPr>
              <a:t>— смысл можно найти даже в страданиях или безнадёжной ситуации, если подойти к ним с правильной позицией и адекватной установкой. Этот путь особенно важен в критических или трагических обстоятельствах, которые невозможно изменить. 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9302F3D-A7CA-46F6-B826-7FE254F9F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5006" y="691203"/>
            <a:ext cx="8977138" cy="1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0695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7C78A2F-1C04-44FA-BA6F-A9C40AFBF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652" y="339739"/>
            <a:ext cx="9144792" cy="54868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70FCC6F-4AFB-4AB2-864E-A146243B2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850" y="1420982"/>
            <a:ext cx="10342475" cy="442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0310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BF8F238-34AC-4EC1-A1A6-06752A203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211" y="125696"/>
            <a:ext cx="8976135" cy="640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571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6A7FF52-4D01-4976-8CA9-D30AC6796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314" y="358861"/>
            <a:ext cx="9431607" cy="632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91937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8CD716E-0944-4D75-9AD5-EAA65DDDD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4899" y="374857"/>
            <a:ext cx="9262888" cy="648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11863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1226EDA-4A98-4180-8E34-2A3529933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732" y="199523"/>
            <a:ext cx="8844218" cy="640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5197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564E85F-6A8C-4DF1-8519-351D8970E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876" y="464699"/>
            <a:ext cx="8906613" cy="616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9853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F2059F6-64AC-41AC-A3CF-3EDBEB143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835" y="200729"/>
            <a:ext cx="8490862" cy="631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5774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BB94ACF-74D4-4411-B074-3399A0B7A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059" y="244738"/>
            <a:ext cx="9332259" cy="6150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58072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91523A6-3AD4-4D9A-AEE8-C6BA3994C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176" y="596828"/>
            <a:ext cx="9547412" cy="6012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9149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626D479-3BE5-4C65-92E5-BEEC7A4F4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03" y="195558"/>
            <a:ext cx="10309412" cy="628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16660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60991B2-4CC4-40DC-BD53-D1626562F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635" y="206188"/>
            <a:ext cx="10336305" cy="649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90663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5AD95BA-8578-4DF4-95D1-9360CDBA3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647" y="233751"/>
            <a:ext cx="10372165" cy="632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03015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0072F3F-4CEA-4021-83F4-0E6C38FAF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694" y="264389"/>
            <a:ext cx="10004611" cy="632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73717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8CAB439-8337-44B7-9B6C-5E235F971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3285" y="457403"/>
            <a:ext cx="4580017" cy="51058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FBC1800-A106-41CE-8C87-B0F3B502C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011" y="1084385"/>
            <a:ext cx="9080664" cy="5316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0501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3262304-F870-4B12-B687-87ECC20F4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87" y="140554"/>
            <a:ext cx="10554230" cy="6385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16164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A873580-473A-4BB3-A3C9-86FA60996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24" y="156931"/>
            <a:ext cx="11284596" cy="636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21151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ADB0B60-A5A1-4587-B7FF-A2BA72E20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694" y="198354"/>
            <a:ext cx="10004611" cy="646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5577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B29DD67-4F1E-47C8-8E99-EFBF15CE9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895" y="139782"/>
            <a:ext cx="10300445" cy="657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69050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8FC86CD-4DEF-43EF-BD05-9C6212D95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753" y="92366"/>
            <a:ext cx="9238406" cy="655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51982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2C565CC-CFC1-4F14-8800-C6B455871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094" y="420927"/>
            <a:ext cx="10004611" cy="6034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59120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6E34514-C55E-4D90-86E7-B2BDEB6DE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625" y="334317"/>
            <a:ext cx="9974013" cy="600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68759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6E2A2FF-0846-463C-8FD5-B24FDC502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047" y="435907"/>
            <a:ext cx="8408976" cy="618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4051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8B2B082-42E2-4B87-AA6D-FB5F8259A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221" y="259327"/>
            <a:ext cx="9511238" cy="606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69798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367BCBA-4333-47F5-8BEB-9C60A3867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808" y="134442"/>
            <a:ext cx="9806881" cy="660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96155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5B315B4-3E0B-4197-8A1B-AD7433BD4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22" y="0"/>
            <a:ext cx="10300447" cy="661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97379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6DBCECA-8989-493D-9328-1D000C844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36" y="-99135"/>
            <a:ext cx="9726706" cy="639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50138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9791B30-6E00-4059-8F8D-A18F9D847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894" y="141860"/>
            <a:ext cx="10470777" cy="650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79954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4E9ED08-4F25-4FB5-8A09-16BEEB410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435" y="164720"/>
            <a:ext cx="9897035" cy="626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87325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7144A92-8AC3-4282-AEA7-FCE45B66B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682" y="191869"/>
            <a:ext cx="9206753" cy="647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08178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8375A38-90DD-4C39-9215-835D827FB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211" y="677010"/>
            <a:ext cx="8734172" cy="589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80194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C4B071D-0E91-48A0-961E-94342BF45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812" y="423225"/>
            <a:ext cx="9852212" cy="614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82142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2F6733E-D1C6-46D0-BDB9-969EEB9BE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329" y="276070"/>
            <a:ext cx="9785066" cy="6581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7455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1727985-EA50-4D0F-AC9B-7247DF308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376" y="550250"/>
            <a:ext cx="9395614" cy="6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45497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24B345E-9967-47AC-826B-8574C8D3D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306" y="251012"/>
            <a:ext cx="9188823" cy="668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7075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EF5EE62-0C7D-4663-902A-150D3A95E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541" y="534545"/>
            <a:ext cx="9834283" cy="603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48370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1A0549E-0DCF-49BE-B221-3A84DB07A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904" y="198652"/>
            <a:ext cx="8894192" cy="6460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91064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A2B5F1A-E865-4A72-A5E2-898C5EC58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350" y="331695"/>
            <a:ext cx="9656712" cy="6194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34747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43819BC-B7EC-4E93-95D2-BC28F0A14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976" y="339755"/>
            <a:ext cx="9305365" cy="622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32591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C95495C-4583-4B32-A34E-40D5D5A50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248" y="146673"/>
            <a:ext cx="9000717" cy="656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63365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37F40C6-FDC0-48E9-BE8B-1AF2BA157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389" y="0"/>
            <a:ext cx="9072282" cy="650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89549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4EE60C0-C0D9-423D-AFC6-D15D1D9829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435" y="220754"/>
            <a:ext cx="8735073" cy="632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95691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B90A97C-023F-421F-997B-1500B76B8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965" y="361982"/>
            <a:ext cx="8722659" cy="634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7601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94DA4B1-7E05-48AE-8761-8AB53EC0F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541" y="260659"/>
            <a:ext cx="8593203" cy="633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64223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6599282-0888-4252-A99F-3A96BDBAE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778" y="205068"/>
            <a:ext cx="9874798" cy="627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95364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62FB9C8-D335-4E9C-B335-C31527353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858" y="0"/>
            <a:ext cx="9072283" cy="669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64106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A0AAF90-F863-4F4B-8595-BE029E0F9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483" y="0"/>
            <a:ext cx="9490865" cy="677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072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E6D0A71-2713-49D9-8EE4-1BE984DB5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777" y="0"/>
            <a:ext cx="8937811" cy="622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58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8F7E655-0C10-4DD7-A27E-7952258F1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33087"/>
            <a:ext cx="8557566" cy="616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85058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3AC099D-8E6F-4140-B8B8-8DDADFD08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330" y="132672"/>
            <a:ext cx="8581550" cy="632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63680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1627C42-118F-457E-B207-FC4A8DCEB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682" y="303966"/>
            <a:ext cx="9843247" cy="625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9980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AD5DE0A-DDD0-41CA-AA39-501EAF84C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88" y="215153"/>
            <a:ext cx="9117175" cy="600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85476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FA3C7D3-8B38-4AC6-B5C7-529A5C2F4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130" y="441519"/>
            <a:ext cx="8571449" cy="631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42058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8A5CC6E-B8E3-453A-B4EE-F3C7D043B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6754" y="346953"/>
            <a:ext cx="9152964" cy="626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04115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3F16D00-B8CD-4565-8EE7-3FBBFF3E8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062" y="0"/>
            <a:ext cx="9277432" cy="679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36386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DEFB94D-2644-4529-B632-466DAB862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717" y="253614"/>
            <a:ext cx="8683515" cy="635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38405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6BAB591-6585-4770-9140-7151E055A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319" y="174808"/>
            <a:ext cx="9359152" cy="657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33347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EF915C2-1CD5-4A39-9864-65D76BD86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435" y="370556"/>
            <a:ext cx="8776447" cy="611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06274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0A3F0DF-B45E-4BC5-B8C5-B17574D7B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719" y="175266"/>
            <a:ext cx="8872230" cy="625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91473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82F9F47-BBF7-4F34-AAA4-E7E625DDC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176" y="64765"/>
            <a:ext cx="8252087" cy="627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94529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81C5E03-53F4-4317-9949-E607B33E5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160" y="163901"/>
            <a:ext cx="9196856" cy="659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57078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1E816D7-3491-40E2-B4D2-244FF934E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177" y="706428"/>
            <a:ext cx="8657978" cy="593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91768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7F3F355-79A6-4900-815F-1C7B83516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659" y="437708"/>
            <a:ext cx="8534400" cy="60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86787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ED82918-5354-48EC-BDE4-0F63A15EF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781" y="284081"/>
            <a:ext cx="8896437" cy="628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55794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2E84E16-6BFF-49E8-B9EF-2F1D374E2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794" y="526012"/>
            <a:ext cx="8659947" cy="605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32673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C54B734-32D4-476E-97C3-FDD023F94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142" y="198349"/>
            <a:ext cx="7109484" cy="625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59001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20578E3-8BFF-462C-ABC3-B6DECED18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741" y="109420"/>
            <a:ext cx="8301318" cy="644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81974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847B345-B434-4DB6-B9A9-A716063F7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588" y="618176"/>
            <a:ext cx="8157468" cy="514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85785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6B7155B-74F2-4B92-B554-596449442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88" y="-447332"/>
            <a:ext cx="8610219" cy="640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49135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AD92D5D-7048-4648-8BFC-8132A9C89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612" y="240498"/>
            <a:ext cx="9067418" cy="636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77106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D6B955A-5838-4682-9E52-37E175943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1" y="476970"/>
            <a:ext cx="8401564" cy="590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69987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0062A83-545F-4EE7-AE8A-5D192634D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425" y="161825"/>
            <a:ext cx="8561584" cy="623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9232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08A908D-1E1D-4298-9CB4-9CD846449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192" y="275710"/>
            <a:ext cx="9260540" cy="632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9160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AD8770E-2DF6-46F5-A9EC-659E6A4C1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070" y="121491"/>
            <a:ext cx="8399098" cy="596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84887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B8885BD-A60C-458B-BF99-501DF4F42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882" y="158014"/>
            <a:ext cx="8143832" cy="588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9700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753BA06-2842-4B4B-ACF3-A31D3F223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945" y="236803"/>
            <a:ext cx="8762070" cy="633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08485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DD69336-7D67-4F66-949F-4838AB017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741" y="385943"/>
            <a:ext cx="8693145" cy="625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19617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B99D25F-18C8-4982-842C-5055E70E8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094" y="666550"/>
            <a:ext cx="8857198" cy="615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5468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C9DABD5-F7C0-4646-A203-57C74F0B7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882" y="407904"/>
            <a:ext cx="8663785" cy="631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79963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47DC930-A6BA-420F-B7F4-1747FDCBD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64" y="0"/>
            <a:ext cx="5535324" cy="415962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4F72767-8A0E-43F7-A8E4-3855051C1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162" y="1605821"/>
            <a:ext cx="7040838" cy="496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24674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7F1EDAD-ECFB-44A0-B358-62B63B321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59" y="93918"/>
            <a:ext cx="5340560" cy="39513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9195DBD-9DCC-48FB-BEEC-72872D496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3178" y="2350793"/>
            <a:ext cx="5745718" cy="395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74337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D02ADE1-B19C-4469-9271-9C491F5A2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90" y="206322"/>
            <a:ext cx="4701999" cy="33539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980AF6C-777E-4AE4-830D-B153865E9A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4846" y="-86310"/>
            <a:ext cx="4864886" cy="354550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47195C0-2419-45BC-8E2A-264769DF8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684" y="3277441"/>
            <a:ext cx="4789300" cy="337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336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31C9AE2-3595-4942-B882-8EDC58ABE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035" y="245196"/>
            <a:ext cx="8526613" cy="645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45576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7E5328D-0810-4D42-B39C-622D4A70D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301" y="215153"/>
            <a:ext cx="9459776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35204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3F88D9A-2902-4975-B4A0-3DFD09559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435" y="398939"/>
            <a:ext cx="8318637" cy="620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82941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4EE87CE-F1A4-42A5-A6FF-B3F482BDF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965" y="406794"/>
            <a:ext cx="8389911" cy="582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916197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96DE277-C31D-4E7C-AC74-760463794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1" y="397780"/>
            <a:ext cx="8569731" cy="628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27963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C90216F-93F5-4EBC-B275-F3C030586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141" y="286888"/>
            <a:ext cx="8747600" cy="630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28390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8E29ECB-A1BA-4AF6-8FFD-C28405DE6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6730" y="432581"/>
            <a:ext cx="8634868" cy="572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19725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A72E5EC-E487-4AA0-89C3-FAD155744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176" y="250562"/>
            <a:ext cx="8875059" cy="635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8644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22</Words>
  <Application>Microsoft Office PowerPoint</Application>
  <PresentationFormat>Широкоэкранный</PresentationFormat>
  <Paragraphs>8</Paragraphs>
  <Slides>150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150</vt:i4>
      </vt:variant>
    </vt:vector>
  </HeadingPairs>
  <TitlesOfParts>
    <vt:vector size="157" baseType="lpstr">
      <vt:lpstr>Arial</vt:lpstr>
      <vt:lpstr>Arial Black</vt:lpstr>
      <vt:lpstr>Calibri</vt:lpstr>
      <vt:lpstr>Calibri Light</vt:lpstr>
      <vt:lpstr>Times New Roman</vt:lpstr>
      <vt:lpstr>YS Text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прроо</dc:title>
  <dc:creator>Елена Шубенкова</dc:creator>
  <cp:lastModifiedBy>HP</cp:lastModifiedBy>
  <cp:revision>99</cp:revision>
  <dcterms:created xsi:type="dcterms:W3CDTF">2026-05-18T16:22:55Z</dcterms:created>
  <dcterms:modified xsi:type="dcterms:W3CDTF">2026-05-19T07:39:00Z</dcterms:modified>
</cp:coreProperties>
</file>